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75" r:id="rId3"/>
    <p:sldId id="287" r:id="rId4"/>
    <p:sldId id="291" r:id="rId5"/>
    <p:sldId id="295" r:id="rId6"/>
    <p:sldId id="296" r:id="rId7"/>
    <p:sldId id="297" r:id="rId8"/>
    <p:sldId id="300" r:id="rId9"/>
    <p:sldId id="301" r:id="rId10"/>
    <p:sldId id="298" r:id="rId11"/>
    <p:sldId id="274" r:id="rId12"/>
    <p:sldId id="276" r:id="rId13"/>
    <p:sldId id="277" r:id="rId14"/>
    <p:sldId id="278" r:id="rId15"/>
    <p:sldId id="292" r:id="rId16"/>
    <p:sldId id="294" r:id="rId17"/>
    <p:sldId id="271" r:id="rId18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Author" initials="A" lastIdx="0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6"/>
  </p:normalViewPr>
  <p:slideViewPr>
    <p:cSldViewPr snapToGrid="0">
      <p:cViewPr varScale="1">
        <p:scale>
          <a:sx n="160" d="100"/>
          <a:sy n="160" d="100"/>
        </p:scale>
        <p:origin x="34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/>
            </a:lvl1pPr>
          </a:lstStyle>
          <a:p>
            <a:pPr rtl="0"/>
            <a:fld id="{58B9E520-E069-0742-BD97-ED28BB08EC53}" type="datetimeFigureOut">
              <a:rPr lang="de-DE" smtClean="0"/>
              <a:t>29.01.2023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/>
            </a:lvl1pPr>
          </a:lstStyle>
          <a:p>
            <a:pPr rtl="0"/>
            <a:fld id="{07B964BE-1CD1-1943-8CAA-B6D417321F15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/>
            </a:lvl1pPr>
          </a:lstStyle>
          <a:p>
            <a:pPr rtl="0"/>
            <a:fld id="{61F85F30-A497-F84E-BC49-B57AB2B760AA}" type="datetimeFigureOut">
              <a:rPr lang="de-DE" smtClean="0"/>
              <a:t>29.01.2023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de-DE"/>
            </a:defPPr>
          </a:lstStyle>
          <a:p>
            <a:pPr lvl="0" rtl="0"/>
            <a:r>
              <a:rPr lang="de-DE" dirty="0"/>
              <a:t>Klicken sie, um mastertextformate zu bearbeiten.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/>
            </a:lvl1pPr>
          </a:lstStyle>
          <a:p>
            <a:pPr rtl="0"/>
            <a:fld id="{8D7D3E5B-4BED-B24C-9674-6B6454D04561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8D7D3E5B-4BED-B24C-9674-6B6454D04561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4711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2761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8D7D3E5B-4BED-B24C-9674-6B6454D04561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3392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8D7D3E5B-4BED-B24C-9674-6B6454D04561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ihand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pic>
        <p:nvPicPr>
          <p:cNvPr id="10" name="Bild 9" descr="Lücke zwischen zwei Gebäuden vor blauem Himmel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de-DE" sz="2400" cap="all" spc="300" baseline="0"/>
            </a:lvl1pPr>
            <a:lvl2pPr marL="457200" indent="0" algn="ctr">
              <a:buNone/>
              <a:defRPr lang="de-DE" sz="2000"/>
            </a:lvl2pPr>
            <a:lvl3pPr marL="914400" indent="0" algn="ctr">
              <a:buNone/>
              <a:defRPr lang="de-DE" sz="1800"/>
            </a:lvl3pPr>
            <a:lvl4pPr marL="1371600" indent="0" algn="ctr">
              <a:buNone/>
              <a:defRPr lang="de-DE" sz="1600"/>
            </a:lvl4pPr>
            <a:lvl5pPr marL="1828800" indent="0" algn="ctr">
              <a:buNone/>
              <a:defRPr lang="de-DE" sz="1600"/>
            </a:lvl5pPr>
            <a:lvl6pPr marL="2286000" indent="0" algn="ctr">
              <a:buNone/>
              <a:defRPr lang="de-DE" sz="1600"/>
            </a:lvl6pPr>
            <a:lvl7pPr marL="2743200" indent="0" algn="ctr">
              <a:buNone/>
              <a:defRPr lang="de-DE" sz="1600"/>
            </a:lvl7pPr>
            <a:lvl8pPr marL="3200400" indent="0" algn="ctr">
              <a:buNone/>
              <a:defRPr lang="de-DE" sz="1600"/>
            </a:lvl8pPr>
            <a:lvl9pPr marL="3657600" indent="0" algn="ctr">
              <a:buNone/>
              <a:defRPr lang="de-DE" sz="1600"/>
            </a:lvl9pPr>
          </a:lstStyle>
          <a:p>
            <a:pPr rtl="0"/>
            <a:r>
              <a:rPr lang="de-DE"/>
              <a:t>KLICKEN, UM MASTER-UNTERTITELFORMAT ZU BEARBEITEN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lang="de-DE" sz="4500" cap="all" baseline="0"/>
            </a:lvl1pPr>
          </a:lstStyle>
          <a:p>
            <a:pPr rtl="0"/>
            <a:r>
              <a:rPr lang="de-DE"/>
              <a:t>MASTERTITELFORMAT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el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de-DE" sz="3600" baseline="0"/>
            </a:lvl1pPr>
          </a:lstStyle>
          <a:p>
            <a:pPr rtl="0"/>
            <a:r>
              <a:rPr lang="de-DE"/>
              <a:t>TITELMASTER DURCH KLICKEN BEARBEITEN</a:t>
            </a:r>
          </a:p>
        </p:txBody>
      </p:sp>
      <p:sp>
        <p:nvSpPr>
          <p:cNvPr id="8" name="Bildplatzhalt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4" name="Textplatzhalt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30" name="Textplatzhalt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18" name="Bildplatzhalt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0" name="Textplatzhalt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36" name="Textplatzhalt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19" name="Bildplatzhalt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3" name="Textplatzhalt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39" name="Textplatzhalt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17" name="Bildplatzhalt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6" name="Textplatzhalt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42" name="Textplatzhalt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24" name="Bildplatzhalt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9" name="Textplatzhalt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33" name="Textplatzhalt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26" name="Bildplatzhalt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2" name="Textplatzhalt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45" name="Textplatzhalt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27" name="Bildplatzhalt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3" name="Textplatzhalt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48" name="Textplatzhalt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25" name="Bildplatzhalt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4" name="Textplatzhalt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51" name="Textplatzhalt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de-DE" sz="3600" cap="all" baseline="0"/>
            </a:lvl1pPr>
          </a:lstStyle>
          <a:p>
            <a:pPr rtl="0"/>
            <a:r>
              <a:rPr lang="de-DE"/>
              <a:t>TITELMASTER DURCH KLICKEN BEARBEITEN</a:t>
            </a:r>
          </a:p>
        </p:txBody>
      </p:sp>
      <p:sp>
        <p:nvSpPr>
          <p:cNvPr id="15" name="Textplatzhalt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de-DE"/>
              <a:t>KLICKEN, UM MASTER-UNTERTITELFORMAT ZU BEARBEITEN</a:t>
            </a:r>
          </a:p>
        </p:txBody>
      </p:sp>
      <p:sp>
        <p:nvSpPr>
          <p:cNvPr id="40" name="Textplatzhalt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de-DE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de-DE"/>
              <a:t>Zweite Ebene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de-DE" dirty="0"/>
          </a:p>
        </p:txBody>
      </p:sp>
      <p:sp>
        <p:nvSpPr>
          <p:cNvPr id="20" name="Textplatzhalt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de-DE"/>
              <a:t>KLICKEN, UM MASTER-UNTERTITELFORMAT ZU BEARBEITEN</a:t>
            </a:r>
          </a:p>
        </p:txBody>
      </p:sp>
      <p:sp>
        <p:nvSpPr>
          <p:cNvPr id="19" name="Textplatzhalt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de-DE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de-DE"/>
              <a:t>Zweite Ebene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de-DE" dirty="0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8" name="Bildplatzhalt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de-DE"/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2" name="Bildplatzhalt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de-DE"/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3" name="Bildplatzhalt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de-DE"/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de-DE" sz="3600" baseline="0"/>
            </a:lvl1pPr>
          </a:lstStyle>
          <a:p>
            <a:pPr rtl="0"/>
            <a:r>
              <a:rPr lang="de-DE"/>
              <a:t>TITELMASTER DURCH KLICKEN BEARBEITEN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6" name="Bildplatzhalt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de-DE" sz="1600"/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1" name="Untertitel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lang="de-DE" sz="2000"/>
            </a:lvl2pPr>
            <a:lvl3pPr marL="914400" indent="0" algn="ctr">
              <a:buNone/>
              <a:defRPr lang="de-DE" sz="1800"/>
            </a:lvl3pPr>
            <a:lvl4pPr marL="1371600" indent="0" algn="ctr">
              <a:buNone/>
              <a:defRPr lang="de-DE" sz="1600"/>
            </a:lvl4pPr>
            <a:lvl5pPr marL="1828800" indent="0" algn="ctr">
              <a:buNone/>
              <a:defRPr lang="de-DE" sz="1600"/>
            </a:lvl5pPr>
            <a:lvl6pPr marL="2286000" indent="0" algn="ctr">
              <a:buNone/>
              <a:defRPr lang="de-DE" sz="1600"/>
            </a:lvl6pPr>
            <a:lvl7pPr marL="2743200" indent="0" algn="ctr">
              <a:buNone/>
              <a:defRPr lang="de-DE" sz="1600"/>
            </a:lvl7pPr>
            <a:lvl8pPr marL="3200400" indent="0" algn="ctr">
              <a:buNone/>
              <a:defRPr lang="de-DE" sz="1600"/>
            </a:lvl8pPr>
            <a:lvl9pPr marL="3657600" indent="0" algn="ctr">
              <a:buNone/>
              <a:defRPr lang="de-DE" sz="1600"/>
            </a:lvl9pPr>
          </a:lstStyle>
          <a:p>
            <a:pPr rtl="0"/>
            <a:r>
              <a:rPr lang="de-DE"/>
              <a:t>KLICKEN, UM MASTER-UNTERTITELFORMAT ZU BEARBEITEN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5pPr>
            <a:lvl6pPr>
              <a:defRPr lang="de-DE" sz="2000"/>
            </a:lvl6pPr>
            <a:lvl7pPr>
              <a:defRPr lang="de-DE" sz="2000"/>
            </a:lvl7pPr>
            <a:lvl8pPr>
              <a:defRPr lang="de-DE" sz="2000"/>
            </a:lvl8pPr>
            <a:lvl9pPr>
              <a:defRPr lang="de-DE" sz="2000"/>
            </a:lvl9pPr>
          </a:lstStyle>
          <a:p>
            <a:pPr lvl="0" rtl="0"/>
            <a:r>
              <a:rPr lang="de-DE"/>
              <a:t>Hier klicken, um Mastertextformatvorlagen zu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de-DE" sz="1600"/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1" name="Textplatzhalt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de-DE"/>
              <a:t>KLICKEN, UM MASTER-UNTERTITELFORMAT ZU BEARBEITEN</a:t>
            </a:r>
          </a:p>
        </p:txBody>
      </p:sp>
      <p:sp>
        <p:nvSpPr>
          <p:cNvPr id="24" name="Inhaltsplatzhalt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5pPr>
            <a:lvl6pPr>
              <a:defRPr lang="de-DE" sz="2000"/>
            </a:lvl6pPr>
            <a:lvl7pPr>
              <a:defRPr lang="de-DE" sz="2000"/>
            </a:lvl7pPr>
            <a:lvl8pPr>
              <a:defRPr lang="de-DE" sz="2000"/>
            </a:lvl8pPr>
            <a:lvl9pPr>
              <a:defRPr lang="de-DE" sz="2000"/>
            </a:lvl9pPr>
          </a:lstStyle>
          <a:p>
            <a:pPr lvl="0" rtl="0"/>
            <a:r>
              <a:rPr lang="de-DE"/>
              <a:t>Hier klicken, um Mastertextformatvorlagen zu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5" name="Bildplatzhalt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de-DE" sz="1600"/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2" name="Textplatzhalt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de-DE"/>
              <a:t>KLICKEN, UM MASTER-UNTERTITELFORMAT ZU BEARBEITEN</a:t>
            </a:r>
          </a:p>
        </p:txBody>
      </p: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de-DE" sz="1400" b="0" i="0">
                <a:latin typeface="+mn-lt"/>
              </a:defRPr>
            </a:lvl5pPr>
            <a:lvl6pPr>
              <a:defRPr lang="de-DE" sz="2000"/>
            </a:lvl6pPr>
            <a:lvl7pPr>
              <a:defRPr lang="de-DE" sz="2000"/>
            </a:lvl7pPr>
            <a:lvl8pPr>
              <a:defRPr lang="de-DE" sz="2000"/>
            </a:lvl8pPr>
            <a:lvl9pPr>
              <a:defRPr lang="de-DE" sz="2000"/>
            </a:lvl9pPr>
          </a:lstStyle>
          <a:p>
            <a:pPr lvl="0" rtl="0"/>
            <a:r>
              <a:rPr lang="de-DE"/>
              <a:t>Hier klicken, um Mastertextformatvorlagen zu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de-DE" sz="3600" baseline="0">
                <a:latin typeface="+mj-lt"/>
              </a:defRPr>
            </a:lvl1pPr>
          </a:lstStyle>
          <a:p>
            <a:pPr rtl="0"/>
            <a:r>
              <a:rPr lang="de-DE"/>
              <a:t>TITELMASTER DURCH KLICKEN BEARBEITEN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de-DE" sz="1800">
                <a:solidFill>
                  <a:schemeClr val="tx1"/>
                </a:solidFill>
              </a:defRPr>
            </a:lvl1pPr>
            <a:lvl2pPr marL="457200" indent="0">
              <a:buNone/>
              <a:defRPr lang="de-DE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de-DE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 lang="de-DE"/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4" name="Textplatzhalt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 rtlCol="0"/>
          <a:lstStyle>
            <a:lvl1pPr>
              <a:defRPr lang="de-DE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15" name="Textplatzhalt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lang="de-DE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 descr="Große Fußgängerkreuzung mit einer einzelnen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ihand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lang="de-DE"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de-DE"/>
              <a:t>TITELMASTERFORMAT DURCH KLICKEN BEARBEITEN</a:t>
            </a:r>
          </a:p>
        </p:txBody>
      </p:sp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lang="de-DE"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lang="de-DE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de-DE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lang="de-DE" sz="3600" cap="all" baseline="0"/>
            </a:lvl1pPr>
          </a:lstStyle>
          <a:p>
            <a:pPr rtl="0"/>
            <a:r>
              <a:rPr lang="de-DE"/>
              <a:t>TITELMASTERFORMAT DURCH KLICKEN BEARBEITEN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de-DE" sz="2000" cap="all" baseline="0"/>
            </a:lvl1pPr>
            <a:lvl2pPr marL="457200" indent="0">
              <a:buNone/>
              <a:defRPr lang="de-DE"/>
            </a:lvl2pPr>
            <a:lvl3pPr marL="914400" indent="0">
              <a:buNone/>
              <a:defRPr lang="de-DE"/>
            </a:lvl3pPr>
            <a:lvl4pPr marL="1371600" indent="0">
              <a:buNone/>
              <a:defRPr lang="de-DE"/>
            </a:lvl4pPr>
            <a:lvl5pPr marL="1828800" indent="0">
              <a:buNone/>
              <a:defRPr lang="de-DE"/>
            </a:lvl5pPr>
          </a:lstStyle>
          <a:p>
            <a:pPr lvl="0" rtl="0"/>
            <a:r>
              <a:rPr lang="de-DE"/>
              <a:t>KLICKEN SIE, UM MASTERTEXTFORMATE ZU BEARBEITEN.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2" name="Titel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lang="de-DE" sz="36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MASTERTITELFORMAT DURCH KLICKEN BEARBEITEN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lang="de-DE"/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de-DE" sz="1800">
                <a:solidFill>
                  <a:schemeClr val="tx1"/>
                </a:solidFill>
              </a:defRPr>
            </a:lvl1pPr>
            <a:lvl2pPr marL="457200" indent="0">
              <a:buNone/>
              <a:defRPr lang="de-DE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de-DE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de-DE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Bild 36" descr="Ein Bild mit Accessoires&#10;&#10;Automatisch generierte Beschreibung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ihand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lang="de-DE" sz="3600" cap="all" baseline="0"/>
            </a:lvl1pPr>
          </a:lstStyle>
          <a:p>
            <a:pPr rtl="0"/>
            <a:r>
              <a:rPr lang="de-DE"/>
              <a:t>TITELMASTERFORMAT DURCH KLICKEN BEARBEITEN</a:t>
            </a:r>
          </a:p>
        </p:txBody>
      </p:sp>
      <p:sp>
        <p:nvSpPr>
          <p:cNvPr id="12" name="Untertitel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de-DE" sz="2000" cap="all" spc="0" baseline="0"/>
            </a:lvl1pPr>
            <a:lvl2pPr marL="457200" indent="0" algn="ctr">
              <a:buNone/>
              <a:defRPr lang="de-DE" sz="2000"/>
            </a:lvl2pPr>
            <a:lvl3pPr marL="914400" indent="0" algn="ctr">
              <a:buNone/>
              <a:defRPr lang="de-DE" sz="1800"/>
            </a:lvl3pPr>
            <a:lvl4pPr marL="1371600" indent="0" algn="ctr">
              <a:buNone/>
              <a:defRPr lang="de-DE" sz="1600"/>
            </a:lvl4pPr>
            <a:lvl5pPr marL="1828800" indent="0" algn="ctr">
              <a:buNone/>
              <a:defRPr lang="de-DE" sz="1600"/>
            </a:lvl5pPr>
            <a:lvl6pPr marL="2286000" indent="0" algn="ctr">
              <a:buNone/>
              <a:defRPr lang="de-DE" sz="1600"/>
            </a:lvl6pPr>
            <a:lvl7pPr marL="2743200" indent="0" algn="ctr">
              <a:buNone/>
              <a:defRPr lang="de-DE" sz="1600"/>
            </a:lvl7pPr>
            <a:lvl8pPr marL="3200400" indent="0" algn="ctr">
              <a:buNone/>
              <a:defRPr lang="de-DE" sz="1600"/>
            </a:lvl8pPr>
            <a:lvl9pPr marL="3657600" indent="0" algn="ctr">
              <a:buNone/>
              <a:defRPr lang="de-DE" sz="1600"/>
            </a:lvl9pPr>
          </a:lstStyle>
          <a:p>
            <a:pPr rtl="0"/>
            <a:r>
              <a:rPr lang="de-DE"/>
              <a:t>KLICKEN, UM MASTER-UNTERTITELFORMAT ZU BEARBEITEN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de-DE" sz="3600" baseline="0"/>
            </a:lvl1pPr>
          </a:lstStyle>
          <a:p>
            <a:pPr rtl="0"/>
            <a:r>
              <a:rPr lang="de-DE"/>
              <a:t>TITELMASTER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 lang="de-DE">
                <a:latin typeface="+mn-lt"/>
              </a:defRPr>
            </a:lvl1pPr>
            <a:lvl2pPr>
              <a:defRPr lang="de-DE">
                <a:latin typeface="+mn-lt"/>
              </a:defRPr>
            </a:lvl2pPr>
            <a:lvl3pPr>
              <a:defRPr lang="de-DE">
                <a:latin typeface="+mn-lt"/>
              </a:defRPr>
            </a:lvl3pPr>
            <a:lvl4pPr>
              <a:defRPr lang="de-DE">
                <a:latin typeface="+mn-lt"/>
              </a:defRPr>
            </a:lvl4pPr>
            <a:lvl5pPr>
              <a:defRPr lang="de-DE">
                <a:latin typeface="+mn-lt"/>
              </a:defRPr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lang="de-DE" sz="3600" baseline="0"/>
            </a:lvl1pPr>
          </a:lstStyle>
          <a:p>
            <a:pPr rtl="0"/>
            <a:r>
              <a:rPr lang="de-DE"/>
              <a:t>MASTERTITELFORMAT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 lang="de-DE">
                <a:latin typeface="+mn-lt"/>
              </a:defRPr>
            </a:lvl1pPr>
            <a:lvl2pPr>
              <a:defRPr lang="de-DE">
                <a:latin typeface="+mn-lt"/>
              </a:defRPr>
            </a:lvl2pPr>
            <a:lvl3pPr>
              <a:defRPr lang="de-DE">
                <a:latin typeface="+mn-lt"/>
              </a:defRPr>
            </a:lvl3pPr>
            <a:lvl4pPr>
              <a:defRPr lang="de-DE">
                <a:latin typeface="+mn-lt"/>
              </a:defRPr>
            </a:lvl4pPr>
            <a:lvl5pPr>
              <a:defRPr lang="de-DE">
                <a:latin typeface="+mn-lt"/>
              </a:defRPr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6" name="Freihandform 5" descr="Mann blickt hoch zu Wolkenkratzern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de-DE" sz="2400" b="1">
                <a:latin typeface="+mn-lt"/>
              </a:defRPr>
            </a:lvl1pPr>
            <a:lvl2pPr marL="457200" indent="0">
              <a:buNone/>
              <a:defRPr lang="de-DE" sz="2000" b="1"/>
            </a:lvl2pPr>
            <a:lvl3pPr marL="914400" indent="0">
              <a:buNone/>
              <a:defRPr lang="de-DE" sz="1800" b="1"/>
            </a:lvl3pPr>
            <a:lvl4pPr marL="1371600" indent="0">
              <a:buNone/>
              <a:defRPr lang="de-DE" sz="1600" b="1"/>
            </a:lvl4pPr>
            <a:lvl5pPr marL="1828800" indent="0">
              <a:buNone/>
              <a:defRPr lang="de-DE" sz="1600" b="1"/>
            </a:lvl5pPr>
            <a:lvl6pPr marL="2286000" indent="0">
              <a:buNone/>
              <a:defRPr lang="de-DE" sz="1600" b="1"/>
            </a:lvl6pPr>
            <a:lvl7pPr marL="2743200" indent="0">
              <a:buNone/>
              <a:defRPr lang="de-DE" sz="1600" b="1"/>
            </a:lvl7pPr>
            <a:lvl8pPr marL="3200400" indent="0">
              <a:buNone/>
              <a:defRPr lang="de-DE" sz="1600" b="1"/>
            </a:lvl8pPr>
            <a:lvl9pPr marL="3657600" indent="0">
              <a:buNone/>
              <a:defRPr lang="de-DE"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 lang="de-DE">
                <a:latin typeface="+mn-lt"/>
              </a:defRPr>
            </a:lvl1pPr>
            <a:lvl2pPr>
              <a:defRPr lang="de-DE">
                <a:latin typeface="+mn-lt"/>
              </a:defRPr>
            </a:lvl2pPr>
            <a:lvl3pPr>
              <a:defRPr lang="de-DE">
                <a:latin typeface="+mn-lt"/>
              </a:defRPr>
            </a:lvl3pPr>
            <a:lvl4pPr>
              <a:defRPr lang="de-DE">
                <a:latin typeface="+mn-lt"/>
              </a:defRPr>
            </a:lvl4pPr>
            <a:lvl5pPr>
              <a:defRPr lang="de-DE">
                <a:latin typeface="+mn-lt"/>
              </a:defRPr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de-DE" sz="2400" b="1">
                <a:latin typeface="+mn-lt"/>
              </a:defRPr>
            </a:lvl1pPr>
            <a:lvl2pPr marL="457200" indent="0">
              <a:buNone/>
              <a:defRPr lang="de-DE" sz="2000" b="1"/>
            </a:lvl2pPr>
            <a:lvl3pPr marL="914400" indent="0">
              <a:buNone/>
              <a:defRPr lang="de-DE" sz="1800" b="1"/>
            </a:lvl3pPr>
            <a:lvl4pPr marL="1371600" indent="0">
              <a:buNone/>
              <a:defRPr lang="de-DE" sz="1600" b="1"/>
            </a:lvl4pPr>
            <a:lvl5pPr marL="1828800" indent="0">
              <a:buNone/>
              <a:defRPr lang="de-DE" sz="1600" b="1"/>
            </a:lvl5pPr>
            <a:lvl6pPr marL="2286000" indent="0">
              <a:buNone/>
              <a:defRPr lang="de-DE" sz="1600" b="1"/>
            </a:lvl6pPr>
            <a:lvl7pPr marL="2743200" indent="0">
              <a:buNone/>
              <a:defRPr lang="de-DE" sz="1600" b="1"/>
            </a:lvl7pPr>
            <a:lvl8pPr marL="3200400" indent="0">
              <a:buNone/>
              <a:defRPr lang="de-DE" sz="1600" b="1"/>
            </a:lvl8pPr>
            <a:lvl9pPr marL="3657600" indent="0">
              <a:buNone/>
              <a:defRPr lang="de-DE"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 lang="de-DE">
                <a:latin typeface="+mn-lt"/>
              </a:defRPr>
            </a:lvl1pPr>
            <a:lvl2pPr>
              <a:defRPr lang="de-DE">
                <a:latin typeface="+mn-lt"/>
              </a:defRPr>
            </a:lvl2pPr>
            <a:lvl3pPr>
              <a:defRPr lang="de-DE">
                <a:latin typeface="+mn-lt"/>
              </a:defRPr>
            </a:lvl3pPr>
            <a:lvl4pPr>
              <a:defRPr lang="de-DE">
                <a:latin typeface="+mn-lt"/>
              </a:defRPr>
            </a:lvl4pPr>
            <a:lvl5pPr>
              <a:defRPr lang="de-DE">
                <a:latin typeface="+mn-lt"/>
              </a:defRPr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de-DE" sz="3600" baseline="0"/>
            </a:lvl1pPr>
          </a:lstStyle>
          <a:p>
            <a:pPr rtl="0"/>
            <a:r>
              <a:rPr lang="de-DE"/>
              <a:t>TITELMASTER DURCH KLICKEN BEARBEITEN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ihand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pic>
        <p:nvPicPr>
          <p:cNvPr id="12" name="Bild 11" descr="Modernes Haus mit kubischem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lang="de-DE" sz="3000" b="0" i="0" spc="0" baseline="0">
                <a:latin typeface="+mn-lt"/>
              </a:defRPr>
            </a:lvl1pPr>
          </a:lstStyle>
          <a:p>
            <a:pPr rtl="0"/>
            <a:r>
              <a:rPr lang="de-DE"/>
              <a:t>TITELMASTERFORMAT DURCH KLICKEN BEARBEITEN</a:t>
            </a:r>
          </a:p>
        </p:txBody>
      </p:sp>
      <p:sp>
        <p:nvSpPr>
          <p:cNvPr id="8" name="Untertitel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de-DE" sz="1800" b="1" spc="0"/>
            </a:lvl1pPr>
            <a:lvl2pPr marL="457200" indent="0" algn="ctr">
              <a:buNone/>
              <a:defRPr lang="de-DE" sz="2000"/>
            </a:lvl2pPr>
            <a:lvl3pPr marL="914400" indent="0" algn="ctr">
              <a:buNone/>
              <a:defRPr lang="de-DE" sz="1800"/>
            </a:lvl3pPr>
            <a:lvl4pPr marL="1371600" indent="0" algn="ctr">
              <a:buNone/>
              <a:defRPr lang="de-DE" sz="1600"/>
            </a:lvl4pPr>
            <a:lvl5pPr marL="1828800" indent="0" algn="ctr">
              <a:buNone/>
              <a:defRPr lang="de-DE" sz="1600"/>
            </a:lvl5pPr>
            <a:lvl6pPr marL="2286000" indent="0" algn="ctr">
              <a:buNone/>
              <a:defRPr lang="de-DE" sz="1600"/>
            </a:lvl6pPr>
            <a:lvl7pPr marL="2743200" indent="0" algn="ctr">
              <a:buNone/>
              <a:defRPr lang="de-DE" sz="1600"/>
            </a:lvl7pPr>
            <a:lvl8pPr marL="3200400" indent="0" algn="ctr">
              <a:buNone/>
              <a:defRPr lang="de-DE" sz="1600"/>
            </a:lvl8pPr>
            <a:lvl9pPr marL="3657600" indent="0" algn="ctr">
              <a:buNone/>
              <a:defRPr lang="de-DE" sz="1600"/>
            </a:lvl9pPr>
          </a:lstStyle>
          <a:p>
            <a:pPr rtl="0"/>
            <a:r>
              <a:rPr lang="de-DE"/>
              <a:t>Formatvorlage des Untertitelmasters durch Klicken bearbeiten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de-DE" sz="3600" baseline="0"/>
            </a:lvl1pPr>
          </a:lstStyle>
          <a:p>
            <a:pPr rtl="0"/>
            <a:r>
              <a:rPr lang="de-DE"/>
              <a:t>TITELMASTER DURCH KLICKEN BEARBEITEN</a:t>
            </a:r>
          </a:p>
        </p:txBody>
      </p:sp>
      <p:sp>
        <p:nvSpPr>
          <p:cNvPr id="6" name="Bildplatzhalt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11" name="Textplatzhalt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25" name="Bildplatzhalt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7" name="Textplatzhalt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28" name="Textplatzhalt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26" name="Bildplatzhalt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8" name="Textplatzhalt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34" name="Textplatzhalt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24" name="Bildplatzhalt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9" name="Textplatzhalt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36" name="Textplatzhalt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de-DE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/>
              <a:t>Titel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lang="de-DE"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-DE"/>
              <a:t>Präsentationstitel</a:t>
            </a:r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de-DE"/>
            </a:defPPr>
          </a:lstStyle>
          <a:p>
            <a:pPr rtl="0"/>
            <a:r>
              <a:rPr lang="de-DE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de-DE"/>
            </a:defPPr>
          </a:lstStyle>
          <a:p>
            <a:pPr lvl="0" rtl="0"/>
            <a:r>
              <a:rPr lang="de-DE" dirty="0"/>
              <a:t>KLICKEN SIE, UM MASTERTEXTFORMATE ZU BEARBEITEN.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de-DE"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de-DE" smtClean="0"/>
              <a:pPr rtl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de-DE"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lang="de-DE"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de-DE"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de-DE"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de-DE"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de-DE"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microsoft.com/office/2007/relationships/hdphoto" Target="../media/hdphoto10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microsoft.com/office/2007/relationships/hdphoto" Target="../media/hdphoto8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.uibk.ac.at/informatik/qe/swapsws22/group1/g1t3/-/milestones/3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s://git.uibk.ac.at/informatik/qe/swapsws22/group1/g1t3/-/milestones/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10" Type="http://schemas.openxmlformats.org/officeDocument/2006/relationships/hyperlink" Target="https://git.uibk.ac.at/informatik/qe/swapsws22/group1/g1t3/-/milestones/1" TargetMode="External"/><Relationship Id="rId4" Type="http://schemas.microsoft.com/office/2007/relationships/hdphoto" Target="../media/hdphoto6.wdp"/><Relationship Id="rId9" Type="http://schemas.openxmlformats.org/officeDocument/2006/relationships/hyperlink" Target="https://git.uibk.ac.at/informatik/qe/swapsws22/group1/g1t3/-/milestones/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microsoft.com/office/2007/relationships/hdphoto" Target="../media/hdphoto8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microsoft.com/office/2007/relationships/hdphoto" Target="../media/hdphoto9.wdp"/><Relationship Id="rId5" Type="http://schemas.openxmlformats.org/officeDocument/2006/relationships/image" Target="../media/image10.png"/><Relationship Id="rId4" Type="http://schemas.microsoft.com/office/2007/relationships/hdphoto" Target="../media/hdphoto8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8" y="1313284"/>
            <a:ext cx="6731697" cy="3427502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MEMORI</a:t>
            </a:r>
            <a:br>
              <a:rPr lang="de-DE" dirty="0"/>
            </a:br>
            <a:endParaRPr lang="de-DE" dirty="0"/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Ps </a:t>
            </a:r>
            <a:r>
              <a:rPr lang="de-DE" dirty="0" err="1"/>
              <a:t>Softwarearchitecture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0C106-1437-5D24-C37D-F5C149B02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Algorithm with Iterator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2AE2A-A5BE-94F1-5FE5-524DC495565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dirty="0"/>
              <a:t>Why an Iterator? 	- we only need to show one card at a time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			- we only need to implement next() and </a:t>
            </a:r>
            <a:r>
              <a:rPr lang="en-GB" dirty="0" err="1"/>
              <a:t>hasNext</a:t>
            </a:r>
            <a:r>
              <a:rPr lang="en-GB" dirty="0"/>
              <a:t>()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			  and a method to rate a card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GB" dirty="0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dirty="0"/>
              <a:t>Implementation:	- uses a </a:t>
            </a:r>
            <a:r>
              <a:rPr lang="en-GB" dirty="0" err="1"/>
              <a:t>PriorityQueue</a:t>
            </a:r>
            <a:r>
              <a:rPr lang="en-GB" dirty="0"/>
              <a:t> in the Background, to 				   	   prioritize already repeated cards over new ones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			- has access to repository so it can update data while 			   someone is studying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57DFE1-7B2E-FA7E-1965-DD037D18BE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rtl="0"/>
            <a:r>
              <a:rPr lang="de-DE"/>
              <a:t>Präsentationstitel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876073-18AE-077E-B41D-97100C751F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de-DE" smtClean="0"/>
              <a:pPr rtl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391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4" y="884982"/>
            <a:ext cx="6558245" cy="979204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Revert</a:t>
            </a:r>
            <a:r>
              <a:rPr lang="de-DE" dirty="0"/>
              <a:t> Deck MODE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3934" y="1895856"/>
            <a:ext cx="4831207" cy="4245031"/>
          </a:xfrm>
        </p:spPr>
        <p:txBody>
          <a:bodyPr rtlCol="0"/>
          <a:lstStyle>
            <a:defPPr>
              <a:defRPr lang="de-DE"/>
            </a:defPPr>
          </a:lstStyle>
          <a:p>
            <a:pPr marL="285750" indent="-285750" rtl="0">
              <a:buFontTx/>
              <a:buChar char="-"/>
            </a:pPr>
            <a:r>
              <a:rPr lang="de-DE" dirty="0" err="1"/>
              <a:t>CardDto</a:t>
            </a:r>
            <a:r>
              <a:rPr lang="de-DE" dirty="0"/>
              <a:t> </a:t>
            </a:r>
            <a:r>
              <a:rPr lang="ru-RU" dirty="0"/>
              <a:t>(</a:t>
            </a:r>
            <a:r>
              <a:rPr lang="en-US" dirty="0"/>
              <a:t>Data transfer object</a:t>
            </a:r>
            <a:r>
              <a:rPr lang="ru-RU" dirty="0"/>
              <a:t>)</a:t>
            </a:r>
            <a:r>
              <a:rPr lang="en-US" dirty="0"/>
              <a:t> </a:t>
            </a:r>
            <a:endParaRPr lang="de-DE" dirty="0"/>
          </a:p>
          <a:p>
            <a:pPr marL="285750" indent="-285750" rtl="0">
              <a:buFontTx/>
              <a:buChar char="-"/>
            </a:pPr>
            <a:r>
              <a:rPr lang="de-DE" dirty="0"/>
              <a:t>Deck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boolean</a:t>
            </a:r>
            <a:r>
              <a:rPr lang="ru-RU" dirty="0"/>
              <a:t> </a:t>
            </a:r>
            <a:r>
              <a:rPr lang="de-DE" dirty="0" err="1"/>
              <a:t>attribute</a:t>
            </a:r>
            <a:r>
              <a:rPr lang="de-DE" dirty="0"/>
              <a:t> „</a:t>
            </a:r>
            <a:r>
              <a:rPr lang="de-DE" dirty="0" err="1"/>
              <a:t>is</a:t>
            </a:r>
            <a:r>
              <a:rPr lang="en-US" dirty="0"/>
              <a:t>R</a:t>
            </a:r>
            <a:r>
              <a:rPr lang="de-DE" dirty="0" err="1"/>
              <a:t>everted</a:t>
            </a:r>
            <a:r>
              <a:rPr lang="de-DE" dirty="0"/>
              <a:t>“.</a:t>
            </a:r>
          </a:p>
          <a:p>
            <a:pPr rtl="0"/>
            <a:r>
              <a:rPr lang="de-DE" dirty="0"/>
              <a:t>-   </a:t>
            </a:r>
            <a:r>
              <a:rPr lang="de-DE" dirty="0" err="1"/>
              <a:t>If</a:t>
            </a:r>
            <a:r>
              <a:rPr lang="de-DE" dirty="0"/>
              <a:t> deck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reverted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CardDto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changed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„</a:t>
            </a:r>
            <a:r>
              <a:rPr lang="de-DE" dirty="0" err="1"/>
              <a:t>question</a:t>
            </a:r>
            <a:r>
              <a:rPr lang="de-DE" dirty="0"/>
              <a:t>“ and „</a:t>
            </a:r>
            <a:r>
              <a:rPr lang="de-DE" dirty="0" err="1"/>
              <a:t>solution</a:t>
            </a:r>
            <a:r>
              <a:rPr lang="de-DE" dirty="0"/>
              <a:t>“ </a:t>
            </a:r>
            <a:r>
              <a:rPr lang="de-DE" dirty="0" err="1"/>
              <a:t>returned</a:t>
            </a:r>
            <a:endParaRPr lang="de-DE" dirty="0"/>
          </a:p>
        </p:txBody>
      </p:sp>
      <p:pic>
        <p:nvPicPr>
          <p:cNvPr id="14" name="Bildplatzhalter 14" descr="Weiße moderne Architektur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84" name="Textplatzhalter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85" name="Textplatzhalter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Memori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11</a:t>
            </a:fld>
            <a:endParaRPr lang="de-DE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5FE269C-B210-4FAF-C0CC-411AEECF15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8339" y="1600247"/>
            <a:ext cx="4149105" cy="240605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BADCBD3-38AC-5E2D-31A3-8EE311216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6607" y="4905809"/>
            <a:ext cx="9842661" cy="988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234" y="476155"/>
            <a:ext cx="10608733" cy="1460344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>
                <a:solidFill>
                  <a:srgbClr val="000000"/>
                </a:solidFill>
              </a:rPr>
              <a:t>AdVantages</a:t>
            </a:r>
            <a:r>
              <a:rPr lang="de-DE" dirty="0">
                <a:solidFill>
                  <a:srgbClr val="000000"/>
                </a:solidFill>
              </a:rPr>
              <a:t> and </a:t>
            </a:r>
            <a:r>
              <a:rPr lang="de-DE" dirty="0" err="1">
                <a:solidFill>
                  <a:srgbClr val="000000"/>
                </a:solidFill>
              </a:rPr>
              <a:t>Disadvantages</a:t>
            </a:r>
            <a:r>
              <a:rPr lang="de-DE" dirty="0">
                <a:solidFill>
                  <a:srgbClr val="000000"/>
                </a:solidFill>
              </a:rPr>
              <a:t> </a:t>
            </a:r>
            <a:br>
              <a:rPr lang="de-DE" dirty="0">
                <a:solidFill>
                  <a:srgbClr val="000000"/>
                </a:solidFill>
              </a:rPr>
            </a:br>
            <a:r>
              <a:rPr lang="de-DE" dirty="0" err="1">
                <a:solidFill>
                  <a:srgbClr val="000000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rgbClr val="000000"/>
                </a:solidFill>
              </a:rPr>
              <a:t>sharing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>
                <a:solidFill>
                  <a:srgbClr val="000000"/>
                </a:solidFill>
              </a:rPr>
              <a:t>Decks</a:t>
            </a:r>
          </a:p>
        </p:txBody>
      </p:sp>
      <p:pic>
        <p:nvPicPr>
          <p:cNvPr id="15" name="Bildplatzhalter 14" descr="Weiße moderne Architektur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platzhalt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32661" y="953836"/>
            <a:ext cx="4375150" cy="3891067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en-US" dirty="0"/>
              <a:t>- to study or edit public decks, user needs to add it to his decks</a:t>
            </a:r>
          </a:p>
          <a:p>
            <a:pPr rtl="0"/>
            <a:r>
              <a:rPr lang="en-US" dirty="0"/>
              <a:t>-By adding public deck to his decks , it is saved with new  unique ID</a:t>
            </a:r>
          </a:p>
          <a:p>
            <a:pPr rtl="0"/>
            <a:r>
              <a:rPr lang="en-US" sz="2800" b="1" dirty="0"/>
              <a:t>+ </a:t>
            </a:r>
            <a:r>
              <a:rPr lang="en-US" dirty="0"/>
              <a:t>: changes in decks of users who added it not affect initial (public) one ; </a:t>
            </a:r>
          </a:p>
          <a:p>
            <a:pPr rtl="0"/>
            <a:r>
              <a:rPr lang="en-US" sz="2800" b="1" dirty="0"/>
              <a:t>-</a:t>
            </a:r>
            <a:r>
              <a:rPr lang="en-US" dirty="0"/>
              <a:t>: In case of blocking initial (public) deck, the decks which was “copied” are staying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MEMORI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12</a:t>
            </a:fld>
            <a:endParaRPr lang="de-D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CD5E8B-C5D3-2800-03F1-B6F077C2B368}"/>
              </a:ext>
            </a:extLst>
          </p:cNvPr>
          <p:cNvSpPr txBox="1"/>
          <p:nvPr/>
        </p:nvSpPr>
        <p:spPr>
          <a:xfrm>
            <a:off x="6231289" y="5257833"/>
            <a:ext cx="113481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US" i="1" dirty="0"/>
              <a:t>(which is also an advantage because we don’t </a:t>
            </a:r>
          </a:p>
          <a:p>
            <a:pPr rtl="0"/>
            <a:r>
              <a:rPr lang="en-US" i="1" dirty="0"/>
              <a:t>know how much copied deck has changed by user )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71AF7A5-98AD-1F1B-22DA-FAA976BA41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432"/>
          <a:stretch/>
        </p:blipFill>
        <p:spPr>
          <a:xfrm>
            <a:off x="285722" y="283465"/>
            <a:ext cx="11522228" cy="629106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Diagram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Memori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5D8B3C69-5FDD-A9CD-FC92-A1DF8CA26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785" y="516787"/>
            <a:ext cx="10619015" cy="634121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516787"/>
            <a:ext cx="10122632" cy="652054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Distrubiution</a:t>
            </a:r>
            <a:r>
              <a:rPr lang="de-DE" dirty="0"/>
              <a:t> </a:t>
            </a:r>
            <a:r>
              <a:rPr lang="de-DE" dirty="0" err="1"/>
              <a:t>diagram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MEMORI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516787"/>
            <a:ext cx="10122632" cy="652054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Component</a:t>
            </a:r>
            <a:r>
              <a:rPr lang="de-DE" dirty="0"/>
              <a:t> </a:t>
            </a:r>
            <a:r>
              <a:rPr lang="de-DE" dirty="0" err="1"/>
              <a:t>diagram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MEMORI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15</a:t>
            </a:fld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C4C774-4C3E-3646-3406-7C0531A7C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67" y="124178"/>
            <a:ext cx="117640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552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447895-0E92-B18B-0B99-8757AA22F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version</a:t>
            </a:r>
            <a:endParaRPr lang="ru-RU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2FC5F6A5-7A9E-8EB2-DDE5-0C2C451BCB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545841" y="1691491"/>
            <a:ext cx="4599578" cy="4599578"/>
          </a:xfrm>
        </p:spPr>
      </p:pic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5DAC82D-8F57-CF83-AC99-10D3B4B301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rtl="0"/>
            <a:r>
              <a:rPr lang="de-DE"/>
              <a:t>Präsentationstitel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C26313A-284A-42AF-92B3-07F93F3C33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de-DE" smtClean="0"/>
              <a:pPr rtl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1584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Attentation</a:t>
            </a:r>
            <a:endParaRPr lang="de-DE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Group 3 </a:t>
            </a:r>
          </a:p>
          <a:p>
            <a:pPr rtl="0"/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Memori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3644" y="646615"/>
            <a:ext cx="5302945" cy="719341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Milestones&amp;</a:t>
            </a:r>
            <a:br>
              <a:rPr lang="de-DE" dirty="0"/>
            </a:br>
            <a:r>
              <a:rPr lang="de-DE" dirty="0"/>
              <a:t>Deadlines</a:t>
            </a:r>
          </a:p>
        </p:txBody>
      </p:sp>
      <p:pic>
        <p:nvPicPr>
          <p:cNvPr id="22" name="Bildplatzhalter 11" descr="Nahaufnahme von Wolkenkratzern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5411" y="846667"/>
            <a:ext cx="3582989" cy="5356694"/>
          </a:xfrm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Inhaltsplatzhalt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3644" y="1524000"/>
            <a:ext cx="6229249" cy="5012267"/>
          </a:xfrm>
        </p:spPr>
        <p:txBody>
          <a:bodyPr rtlCol="0"/>
          <a:lstStyle>
            <a:defPPr>
              <a:defRPr lang="de-DE"/>
            </a:defPPr>
          </a:lstStyle>
          <a:p>
            <a:pPr marL="0" indent="0" algn="l">
              <a:lnSpc>
                <a:spcPct val="100000"/>
              </a:lnSpc>
              <a:buNone/>
            </a:pPr>
            <a:r>
              <a:rPr lang="de-AT" b="1" i="0" u="none" strike="noStrike" dirty="0">
                <a:solidFill>
                  <a:srgbClr val="303030"/>
                </a:solidFill>
                <a:effectLst/>
                <a:latin typeface="-apple-system"/>
                <a:hlinkClick r:id="rId7"/>
              </a:rPr>
              <a:t>Milestone 1</a:t>
            </a:r>
            <a:r>
              <a:rPr lang="de-AT" u="none" strike="noStrike" dirty="0">
                <a:solidFill>
                  <a:srgbClr val="303030"/>
                </a:solidFill>
                <a:latin typeface="-apple-system"/>
              </a:rPr>
              <a:t> </a:t>
            </a:r>
            <a:r>
              <a:rPr lang="de-AT" b="0" i="0" dirty="0" err="1">
                <a:solidFill>
                  <a:srgbClr val="868686"/>
                </a:solidFill>
                <a:effectLst/>
                <a:latin typeface="-apple-system"/>
              </a:rPr>
              <a:t>Dec</a:t>
            </a:r>
            <a:r>
              <a:rPr lang="de-AT" b="0" i="0" dirty="0">
                <a:solidFill>
                  <a:srgbClr val="868686"/>
                </a:solidFill>
                <a:effectLst/>
                <a:latin typeface="-apple-system"/>
              </a:rPr>
              <a:t> 4, 2022–</a:t>
            </a:r>
            <a:r>
              <a:rPr lang="de-AT" b="0" i="0" dirty="0" err="1">
                <a:solidFill>
                  <a:srgbClr val="868686"/>
                </a:solidFill>
                <a:effectLst/>
                <a:latin typeface="-apple-system"/>
              </a:rPr>
              <a:t>Dec</a:t>
            </a:r>
            <a:r>
              <a:rPr lang="de-AT" b="0" i="0" dirty="0">
                <a:solidFill>
                  <a:srgbClr val="868686"/>
                </a:solidFill>
                <a:effectLst/>
                <a:latin typeface="-apple-system"/>
              </a:rPr>
              <a:t> 12, 2022</a:t>
            </a:r>
          </a:p>
          <a:p>
            <a:pPr>
              <a:lnSpc>
                <a:spcPct val="100000"/>
              </a:lnSpc>
            </a:pPr>
            <a:r>
              <a:rPr lang="de-DE" dirty="0" err="1"/>
              <a:t>implement</a:t>
            </a:r>
            <a:r>
              <a:rPr lang="de-DE" dirty="0"/>
              <a:t> Classes ACCORDING TO UML- </a:t>
            </a:r>
            <a:r>
              <a:rPr lang="de-DE" dirty="0" err="1"/>
              <a:t>Diagram</a:t>
            </a:r>
            <a:r>
              <a:rPr lang="de-DE" dirty="0"/>
              <a:t>, Database </a:t>
            </a:r>
            <a:r>
              <a:rPr lang="de-DE" dirty="0" err="1"/>
              <a:t>planning</a:t>
            </a:r>
            <a:r>
              <a:rPr lang="de-DE" dirty="0"/>
              <a:t> , </a:t>
            </a:r>
            <a:r>
              <a:rPr lang="de-DE" dirty="0" err="1"/>
              <a:t>RepositorIES</a:t>
            </a:r>
            <a:r>
              <a:rPr lang="de-DE" dirty="0"/>
              <a:t> ERSTELLEN, </a:t>
            </a:r>
            <a:endParaRPr lang="de-AT" b="0" i="0" dirty="0">
              <a:solidFill>
                <a:srgbClr val="868686"/>
              </a:solidFill>
              <a:effectLst/>
              <a:latin typeface="-apple-system"/>
            </a:endParaRPr>
          </a:p>
          <a:p>
            <a:pPr marL="0" indent="0" algn="l">
              <a:lnSpc>
                <a:spcPct val="100000"/>
              </a:lnSpc>
              <a:buNone/>
            </a:pPr>
            <a:r>
              <a:rPr lang="de-AT" b="1" i="0" u="none" strike="noStrike" dirty="0">
                <a:solidFill>
                  <a:srgbClr val="303030"/>
                </a:solidFill>
                <a:effectLst/>
                <a:latin typeface="-apple-system"/>
                <a:hlinkClick r:id="rId8"/>
              </a:rPr>
              <a:t>Milestone 2</a:t>
            </a:r>
            <a:r>
              <a:rPr lang="de-AT" u="none" strike="noStrike" dirty="0">
                <a:solidFill>
                  <a:srgbClr val="303030"/>
                </a:solidFill>
                <a:latin typeface="-apple-system"/>
              </a:rPr>
              <a:t> </a:t>
            </a:r>
            <a:r>
              <a:rPr lang="de-AT" b="0" i="0" dirty="0" err="1">
                <a:solidFill>
                  <a:srgbClr val="868686"/>
                </a:solidFill>
                <a:effectLst/>
                <a:latin typeface="-apple-system"/>
              </a:rPr>
              <a:t>Dec</a:t>
            </a:r>
            <a:r>
              <a:rPr lang="de-AT" b="0" i="0" dirty="0">
                <a:solidFill>
                  <a:srgbClr val="868686"/>
                </a:solidFill>
                <a:effectLst/>
                <a:latin typeface="-apple-system"/>
              </a:rPr>
              <a:t> 12, 2022–Jan 9, 2023</a:t>
            </a:r>
          </a:p>
          <a:p>
            <a:pPr>
              <a:lnSpc>
                <a:spcPct val="100000"/>
              </a:lnSpc>
            </a:pPr>
            <a:r>
              <a:rPr lang="de-AT" dirty="0"/>
              <a:t>Logik, Back-End</a:t>
            </a:r>
            <a:endParaRPr lang="de-AT" b="0" i="0" dirty="0">
              <a:solidFill>
                <a:srgbClr val="303030"/>
              </a:solidFill>
              <a:effectLst/>
              <a:latin typeface="-apple-system"/>
            </a:endParaRPr>
          </a:p>
          <a:p>
            <a:pPr marL="0" indent="0" algn="l">
              <a:lnSpc>
                <a:spcPct val="100000"/>
              </a:lnSpc>
              <a:buNone/>
            </a:pPr>
            <a:r>
              <a:rPr lang="de-AT" b="1" i="0" u="none" strike="noStrike" dirty="0">
                <a:solidFill>
                  <a:srgbClr val="303030"/>
                </a:solidFill>
                <a:effectLst/>
                <a:latin typeface="-apple-system"/>
                <a:hlinkClick r:id="rId9"/>
              </a:rPr>
              <a:t>Milestone 3</a:t>
            </a:r>
            <a:r>
              <a:rPr lang="de-AT" u="none" strike="noStrike" dirty="0">
                <a:solidFill>
                  <a:srgbClr val="303030"/>
                </a:solidFill>
                <a:latin typeface="-apple-system"/>
              </a:rPr>
              <a:t> </a:t>
            </a:r>
            <a:r>
              <a:rPr lang="de-AT" b="0" i="0" dirty="0">
                <a:solidFill>
                  <a:srgbClr val="868686"/>
                </a:solidFill>
                <a:effectLst/>
                <a:latin typeface="-apple-system"/>
              </a:rPr>
              <a:t>Jan 9, 2023–Jan 16, 2023</a:t>
            </a:r>
          </a:p>
          <a:p>
            <a:pPr>
              <a:lnSpc>
                <a:spcPct val="100000"/>
              </a:lnSpc>
            </a:pPr>
            <a:r>
              <a:rPr lang="de-DE" dirty="0"/>
              <a:t>SIMPLE Frontend fertig stellen, Benutzerfreundlichkeit </a:t>
            </a:r>
            <a:r>
              <a:rPr lang="en-US" dirty="0"/>
              <a:t>IMPROVEMENT</a:t>
            </a:r>
            <a:endParaRPr lang="de-AT" b="0" i="0" dirty="0">
              <a:solidFill>
                <a:srgbClr val="868686"/>
              </a:solidFill>
              <a:effectLst/>
              <a:latin typeface="-apple-system"/>
            </a:endParaRPr>
          </a:p>
          <a:p>
            <a:pPr marL="0" indent="0" algn="l">
              <a:buNone/>
            </a:pPr>
            <a:r>
              <a:rPr lang="de-AT" b="1" i="0" u="none" strike="noStrike" dirty="0">
                <a:solidFill>
                  <a:srgbClr val="303030"/>
                </a:solidFill>
                <a:effectLst/>
                <a:latin typeface="-apple-system"/>
                <a:hlinkClick r:id="rId10"/>
              </a:rPr>
              <a:t>Milestone 4</a:t>
            </a:r>
            <a:r>
              <a:rPr lang="de-AT" u="none" strike="noStrike" dirty="0">
                <a:solidFill>
                  <a:srgbClr val="303030"/>
                </a:solidFill>
                <a:latin typeface="-apple-system"/>
              </a:rPr>
              <a:t> </a:t>
            </a:r>
            <a:r>
              <a:rPr lang="de-AT" b="0" i="0" dirty="0">
                <a:solidFill>
                  <a:srgbClr val="868686"/>
                </a:solidFill>
                <a:effectLst/>
                <a:latin typeface="-apple-system"/>
              </a:rPr>
              <a:t>Jan 16, 2023–Jan 23, 2023</a:t>
            </a:r>
          </a:p>
          <a:p>
            <a:r>
              <a:rPr lang="de-AT" dirty="0" err="1"/>
              <a:t>Testing</a:t>
            </a:r>
            <a:r>
              <a:rPr lang="de-AT" dirty="0"/>
              <a:t>, Final </a:t>
            </a:r>
            <a:r>
              <a:rPr lang="de-AT" dirty="0" err="1"/>
              <a:t>Refactoring</a:t>
            </a:r>
            <a:r>
              <a:rPr lang="de-AT" dirty="0"/>
              <a:t>, </a:t>
            </a:r>
            <a:r>
              <a:rPr lang="de-AT" dirty="0" err="1"/>
              <a:t>SonarQube</a:t>
            </a:r>
            <a:r>
              <a:rPr lang="de-AT" dirty="0"/>
              <a:t>, </a:t>
            </a:r>
            <a:r>
              <a:rPr lang="de-AT" dirty="0" err="1"/>
              <a:t>Presentation</a:t>
            </a:r>
            <a:r>
              <a:rPr lang="de-AT" dirty="0"/>
              <a:t> </a:t>
            </a:r>
            <a:r>
              <a:rPr lang="de-AT" dirty="0" err="1"/>
              <a:t>preparation</a:t>
            </a:r>
            <a:endParaRPr lang="de-AT" b="0" i="0" dirty="0">
              <a:solidFill>
                <a:srgbClr val="303030"/>
              </a:solidFill>
              <a:effectLst/>
              <a:latin typeface="-apple-system"/>
            </a:endParaRPr>
          </a:p>
          <a:p>
            <a:pPr rtl="0"/>
            <a:endParaRPr lang="de-DE" dirty="0"/>
          </a:p>
          <a:p>
            <a:pPr rtl="0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60822" y="2985445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ZEITACHSE</a:t>
            </a:r>
          </a:p>
        </p:txBody>
      </p:sp>
      <p:graphicFrame>
        <p:nvGraphicFramePr>
          <p:cNvPr id="7" name="Tabelle 7">
            <a:extLst>
              <a:ext uri="{FF2B5EF4-FFF2-40B4-BE49-F238E27FC236}">
                <a16:creationId xmlns:a16="http://schemas.microsoft.com/office/drawing/2014/main" id="{AF0DE047-1B7D-F942-8E09-3EFF699BE9A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13447272"/>
              </p:ext>
            </p:extLst>
          </p:nvPr>
        </p:nvGraphicFramePr>
        <p:xfrm>
          <a:off x="5136447" y="409575"/>
          <a:ext cx="6297764" cy="5943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41487">
                  <a:extLst>
                    <a:ext uri="{9D8B030D-6E8A-4147-A177-3AD203B41FA5}">
                      <a16:colId xmlns:a16="http://schemas.microsoft.com/office/drawing/2014/main" val="2918303207"/>
                    </a:ext>
                  </a:extLst>
                </a:gridCol>
                <a:gridCol w="4256277">
                  <a:extLst>
                    <a:ext uri="{9D8B030D-6E8A-4147-A177-3AD203B41FA5}">
                      <a16:colId xmlns:a16="http://schemas.microsoft.com/office/drawing/2014/main" val="1189393465"/>
                    </a:ext>
                  </a:extLst>
                </a:gridCol>
              </a:tblGrid>
              <a:tr h="1188720"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marL="0" indent="0" algn="ctr" rtl="0">
                        <a:buFont typeface="+mj-lt"/>
                        <a:buNone/>
                      </a:pPr>
                      <a:r>
                        <a:rPr lang="de-DE" sz="36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1.</a:t>
                      </a:r>
                    </a:p>
                    <a:p>
                      <a:pPr rtl="0"/>
                      <a:r>
                        <a:rPr lang="de-DE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Milestone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de-DE"/>
                      </a:pP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Reached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all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of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our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goals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2157666"/>
                  </a:ext>
                </a:extLst>
              </a:tr>
              <a:tr h="1188720"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2.</a:t>
                      </a:r>
                    </a:p>
                    <a:p>
                      <a:pPr rtl="0"/>
                      <a:r>
                        <a:rPr lang="de-DE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Milestone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de-DE"/>
                      </a:pP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We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changed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our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strategie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and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worked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on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both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Front- &amp; Backend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mutally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34722"/>
                  </a:ext>
                </a:extLst>
              </a:tr>
              <a:tr h="1188720"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sz="36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3.</a:t>
                      </a:r>
                      <a:r>
                        <a:rPr lang="de-DE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de-DE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Milestone</a:t>
                      </a:r>
                      <a:endParaRPr lang="de-DE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de-DE"/>
                      </a:pP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We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could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not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reach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all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of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our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Goals</a:t>
                      </a:r>
                      <a:r>
                        <a:rPr lang="ru-RU" b="0" i="0" dirty="0">
                          <a:latin typeface="Avenir Next LT Pro" panose="020B0504020202020204" pitchFamily="34" charset="77"/>
                        </a:rPr>
                        <a:t> +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We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lost an Partner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403263"/>
                  </a:ext>
                </a:extLst>
              </a:tr>
              <a:tr h="1188720"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4.</a:t>
                      </a:r>
                    </a:p>
                    <a:p>
                      <a:pPr rtl="0"/>
                      <a:r>
                        <a:rPr lang="de-DE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Milestone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de-DE"/>
                      </a:pP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Reached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almost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all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our</a:t>
                      </a:r>
                      <a:r>
                        <a:rPr lang="de-DE" b="0" i="0" dirty="0"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de-DE" b="0" i="0" dirty="0" err="1">
                          <a:latin typeface="Avenir Next LT Pro" panose="020B0504020202020204" pitchFamily="34" charset="77"/>
                        </a:rPr>
                        <a:t>goal</a:t>
                      </a: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s, except good testing coverage</a:t>
                      </a:r>
                      <a:endParaRPr lang="de-DE" b="1" i="0" dirty="0"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924858"/>
                  </a:ext>
                </a:extLst>
              </a:tr>
              <a:tr h="1188720"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rtl="0"/>
                      <a:r>
                        <a:rPr lang="de-DE" sz="2800" b="1" i="0" spc="300" dirty="0" err="1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Result</a:t>
                      </a:r>
                      <a:r>
                        <a:rPr lang="de-DE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de-DE" b="1" i="0" spc="300" dirty="0" err="1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Resume</a:t>
                      </a:r>
                      <a:endParaRPr lang="de-DE" b="1" i="0" spc="30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de-DE"/>
                      </a:pPr>
                      <a:r>
                        <a:rPr lang="de-AT" dirty="0" err="1"/>
                        <a:t>Self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assessment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with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timing</a:t>
                      </a:r>
                      <a:r>
                        <a:rPr lang="de-AT" dirty="0"/>
                        <a:t> was not </a:t>
                      </a:r>
                      <a:r>
                        <a:rPr lang="de-AT" dirty="0" err="1"/>
                        <a:t>as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expected</a:t>
                      </a:r>
                      <a:r>
                        <a:rPr lang="de-AT" dirty="0"/>
                        <a:t>, </a:t>
                      </a:r>
                      <a:r>
                        <a:rPr lang="de-AT" dirty="0" err="1"/>
                        <a:t>some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things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took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more</a:t>
                      </a:r>
                      <a:r>
                        <a:rPr lang="de-AT" dirty="0"/>
                        <a:t> time </a:t>
                      </a:r>
                      <a:r>
                        <a:rPr lang="de-AT" dirty="0" err="1"/>
                        <a:t>than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we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expected</a:t>
                      </a:r>
                      <a:r>
                        <a:rPr lang="de-AT" dirty="0"/>
                        <a:t> but in </a:t>
                      </a:r>
                      <a:r>
                        <a:rPr lang="de-AT" dirty="0" err="1"/>
                        <a:t>the</a:t>
                      </a:r>
                      <a:r>
                        <a:rPr lang="de-AT" dirty="0"/>
                        <a:t> end </a:t>
                      </a:r>
                      <a:r>
                        <a:rPr lang="de-AT" dirty="0" err="1"/>
                        <a:t>we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meet</a:t>
                      </a:r>
                      <a:r>
                        <a:rPr lang="de-AT" dirty="0"/>
                        <a:t> all </a:t>
                      </a:r>
                      <a:r>
                        <a:rPr lang="de-AT" dirty="0" err="1"/>
                        <a:t>project</a:t>
                      </a:r>
                      <a:r>
                        <a:rPr lang="de-AT" dirty="0"/>
                        <a:t> </a:t>
                      </a:r>
                      <a:r>
                        <a:rPr lang="de-AT" dirty="0" err="1"/>
                        <a:t>requirments</a:t>
                      </a:r>
                      <a:r>
                        <a:rPr lang="de-AT" dirty="0"/>
                        <a:t>.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4136017"/>
                  </a:ext>
                </a:extLst>
              </a:tr>
            </a:tbl>
          </a:graphicData>
        </a:graphic>
      </p:graphicFrame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B38CA53F-F8EE-9AA8-01B7-F90566F1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Memori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85384B4-F5D2-6521-EDF6-AAF2511DE1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3</a:t>
            </a:fld>
            <a:endParaRPr lang="de-DE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25138D39-DE26-CACA-E17F-0D30E82AA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2640" y="381000"/>
            <a:ext cx="0" cy="6038848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Ellipse 14">
            <a:extLst>
              <a:ext uri="{FF2B5EF4-FFF2-40B4-BE49-F238E27FC236}">
                <a16:creationId xmlns:a16="http://schemas.microsoft.com/office/drawing/2014/main" id="{FA3D4B50-54D0-CA63-02B8-46F00CBD04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913958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A998E0FB-F056-814D-0480-795EEC9C9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2096896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6D179EA3-9F21-20F9-B3EF-80C1C931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3279834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2C6B5CE2-4CD6-EA8F-61E1-8184FC066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4462772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3133598-58B4-2425-DC83-FAABE13E0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5645710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658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First </a:t>
            </a:r>
            <a:r>
              <a:rPr lang="de-DE" dirty="0" err="1"/>
              <a:t>scetch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15" name="Bildplatzhalter 14" descr="Weiße moderne Architektur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MEMOri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4</a:t>
            </a:fld>
            <a:endParaRPr lang="de-DE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052D6459-B57C-913C-74E8-FFD67C0560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2141" y="1634511"/>
            <a:ext cx="6463272" cy="401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852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FiNal</a:t>
            </a:r>
            <a:r>
              <a:rPr lang="de-DE" dirty="0"/>
              <a:t> </a:t>
            </a:r>
            <a:r>
              <a:rPr lang="de-DE" dirty="0" err="1"/>
              <a:t>Diagram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15" name="Bildplatzhalter 14" descr="Weiße moderne Architektur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MEMOri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09A01C0A-2BB6-49E7-91A3-DCB9F9F59583}" type="slidenum">
              <a:rPr lang="de-DE" smtClean="0"/>
              <a:pPr rtl="0"/>
              <a:t>5</a:t>
            </a:fld>
            <a:endParaRPr lang="de-DE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553FBAD-844A-BF76-C2B5-59161CEB341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11019" y="1495702"/>
            <a:ext cx="4834203" cy="4821173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759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C20B8D-5539-343D-4F25-7737C83D8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JPA Auditing</a:t>
            </a:r>
            <a:endParaRPr lang="de-AT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8AE49E8-AFED-1D1B-1C8F-C6269A32F7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dirty="0"/>
              <a:t>What's it for? 	- Tracking of creation and modification timestamps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			- Logging Users that made changes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GB" dirty="0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dirty="0"/>
              <a:t>How to use:	- Simple way is to use Annotations on fields </a:t>
            </a:r>
            <a:r>
              <a:rPr lang="en-GB" dirty="0" err="1"/>
              <a:t>e.g</a:t>
            </a:r>
            <a:r>
              <a:rPr lang="en-GB" dirty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				@createDate,  @createUser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			- implement the </a:t>
            </a:r>
            <a:r>
              <a:rPr lang="en-GB" dirty="0" err="1"/>
              <a:t>AuditorAware</a:t>
            </a:r>
            <a:r>
              <a:rPr lang="en-GB" dirty="0"/>
              <a:t> class to track Users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813F5-2878-0944-765E-FC720A31A9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rtl="0"/>
            <a:r>
              <a:rPr lang="de-DE"/>
              <a:t>Präsentationstitel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BC96F-093B-AC01-EF8E-BC336861BE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de-DE" smtClean="0"/>
              <a:pPr rtl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0087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C9387-78A4-36A4-6976-2C653D357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JPA Auditing Example</a:t>
            </a:r>
            <a:endParaRPr lang="de-A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D0BF275-B026-99B5-DA00-A4666BD99D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50168" y="1645347"/>
            <a:ext cx="3948938" cy="393301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D7BE8-FF9F-583D-953A-E65354C4C9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rtl="0"/>
            <a:r>
              <a:rPr lang="de-DE"/>
              <a:t>Präsentationstitel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C3F0B8-796D-C1F6-18DB-5EAE6A35E8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de-DE" smtClean="0"/>
              <a:pPr rtl="0"/>
              <a:t>7</a:t>
            </a:fld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363C81-B025-E902-6C9F-C1632A492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1069" y="1645347"/>
            <a:ext cx="5762625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633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586BC-5CC3-1E31-293B-2DEE142D2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Search, Sort and Pageable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FF4AC-7759-0A70-C729-51D46E928C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Search with the given Repository is simple: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GB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de-AT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de-AT" dirty="0"/>
              <a:t>But </a:t>
            </a:r>
            <a:r>
              <a:rPr lang="de-AT" dirty="0" err="1"/>
              <a:t>how</a:t>
            </a:r>
            <a:r>
              <a:rPr lang="de-AT" dirty="0"/>
              <a:t> do </a:t>
            </a:r>
            <a:r>
              <a:rPr lang="de-AT" dirty="0" err="1"/>
              <a:t>you</a:t>
            </a:r>
            <a:r>
              <a:rPr lang="de-AT" dirty="0"/>
              <a:t> </a:t>
            </a:r>
            <a:r>
              <a:rPr lang="de-AT" dirty="0" err="1"/>
              <a:t>sort</a:t>
            </a:r>
            <a:r>
              <a:rPr lang="de-AT" dirty="0"/>
              <a:t>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de-AT" dirty="0"/>
              <a:t>	- </a:t>
            </a:r>
            <a:r>
              <a:rPr lang="de-AT" dirty="0" err="1"/>
              <a:t>custom</a:t>
            </a:r>
            <a:r>
              <a:rPr lang="de-AT" dirty="0"/>
              <a:t> </a:t>
            </a:r>
            <a:r>
              <a:rPr lang="de-AT" dirty="0" err="1"/>
              <a:t>queries</a:t>
            </a:r>
            <a:endParaRPr lang="de-AT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de-AT" dirty="0"/>
              <a:t>	- </a:t>
            </a:r>
            <a:r>
              <a:rPr lang="de-AT" dirty="0" err="1"/>
              <a:t>frontend</a:t>
            </a:r>
            <a:r>
              <a:rPr lang="de-AT" dirty="0"/>
              <a:t> </a:t>
            </a:r>
            <a:r>
              <a:rPr lang="de-AT" dirty="0" err="1"/>
              <a:t>using</a:t>
            </a:r>
            <a:r>
              <a:rPr lang="de-AT" dirty="0"/>
              <a:t> </a:t>
            </a:r>
            <a:r>
              <a:rPr lang="de-AT" dirty="0" err="1"/>
              <a:t>e.g</a:t>
            </a:r>
            <a:r>
              <a:rPr lang="de-AT" dirty="0"/>
              <a:t> JavaScript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de-AT" dirty="0"/>
              <a:t>	- </a:t>
            </a:r>
            <a:r>
              <a:rPr lang="de-AT" dirty="0" err="1"/>
              <a:t>another</a:t>
            </a:r>
            <a:r>
              <a:rPr lang="de-AT" dirty="0"/>
              <a:t> </a:t>
            </a:r>
            <a:r>
              <a:rPr lang="de-AT" dirty="0" err="1"/>
              <a:t>way</a:t>
            </a:r>
            <a:r>
              <a:rPr lang="de-AT" dirty="0"/>
              <a:t>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use</a:t>
            </a:r>
            <a:r>
              <a:rPr lang="de-AT" dirty="0"/>
              <a:t> a </a:t>
            </a:r>
            <a:r>
              <a:rPr lang="de-AT" dirty="0" err="1"/>
              <a:t>Pageable</a:t>
            </a:r>
            <a:r>
              <a:rPr lang="de-AT" dirty="0"/>
              <a:t> </a:t>
            </a:r>
            <a:r>
              <a:rPr lang="de-AT" dirty="0" err="1"/>
              <a:t>Object</a:t>
            </a:r>
            <a:r>
              <a:rPr lang="de-AT" dirty="0"/>
              <a:t> </a:t>
            </a:r>
            <a:r>
              <a:rPr lang="de-AT" dirty="0" err="1"/>
              <a:t>from</a:t>
            </a:r>
            <a:r>
              <a:rPr lang="de-AT" dirty="0"/>
              <a:t> Spring.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de-AT" dirty="0"/>
              <a:t>	   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repository</a:t>
            </a:r>
            <a:r>
              <a:rPr lang="de-AT" dirty="0"/>
              <a:t> </a:t>
            </a:r>
            <a:r>
              <a:rPr lang="de-AT" dirty="0" err="1"/>
              <a:t>allows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a </a:t>
            </a:r>
            <a:r>
              <a:rPr lang="de-AT" dirty="0" err="1"/>
              <a:t>paegable</a:t>
            </a:r>
            <a:r>
              <a:rPr lang="de-AT" dirty="0"/>
              <a:t> </a:t>
            </a:r>
            <a:r>
              <a:rPr lang="de-AT" dirty="0" err="1"/>
              <a:t>parameter</a:t>
            </a:r>
            <a:r>
              <a:rPr lang="de-AT" dirty="0"/>
              <a:t> in </a:t>
            </a:r>
            <a:r>
              <a:rPr lang="de-AT" dirty="0" err="1"/>
              <a:t>each</a:t>
            </a:r>
            <a:r>
              <a:rPr lang="de-AT" dirty="0"/>
              <a:t> </a:t>
            </a:r>
            <a:r>
              <a:rPr lang="de-AT" dirty="0" err="1"/>
              <a:t>method</a:t>
            </a:r>
            <a:r>
              <a:rPr lang="de-AT" dirty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de-AT" dirty="0"/>
              <a:t>	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de-AT" dirty="0"/>
              <a:t>	Advantages:	-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Pageable</a:t>
            </a:r>
            <a:r>
              <a:rPr lang="de-AT" dirty="0"/>
              <a:t> </a:t>
            </a:r>
            <a:r>
              <a:rPr lang="de-AT" dirty="0" err="1"/>
              <a:t>Object</a:t>
            </a:r>
            <a:r>
              <a:rPr lang="de-AT" dirty="0"/>
              <a:t> </a:t>
            </a:r>
            <a:r>
              <a:rPr lang="de-AT" dirty="0" err="1"/>
              <a:t>can</a:t>
            </a:r>
            <a:r>
              <a:rPr lang="de-AT" dirty="0"/>
              <a:t> </a:t>
            </a:r>
            <a:r>
              <a:rPr lang="de-AT" dirty="0" err="1"/>
              <a:t>be</a:t>
            </a:r>
            <a:r>
              <a:rPr lang="de-AT" dirty="0"/>
              <a:t> </a:t>
            </a:r>
            <a:r>
              <a:rPr lang="de-AT" dirty="0" err="1"/>
              <a:t>given</a:t>
            </a:r>
            <a:r>
              <a:rPr lang="de-AT" dirty="0"/>
              <a:t> a </a:t>
            </a:r>
            <a:r>
              <a:rPr lang="de-AT" dirty="0" err="1"/>
              <a:t>Sort</a:t>
            </a:r>
            <a:r>
              <a:rPr lang="de-AT" dirty="0"/>
              <a:t> </a:t>
            </a:r>
            <a:r>
              <a:rPr lang="de-AT" dirty="0" err="1"/>
              <a:t>parameter</a:t>
            </a:r>
            <a:endParaRPr lang="de-AT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de-AT" dirty="0"/>
              <a:t>			- </a:t>
            </a:r>
            <a:r>
              <a:rPr lang="de-AT" dirty="0" err="1"/>
              <a:t>You</a:t>
            </a:r>
            <a:r>
              <a:rPr lang="de-AT" dirty="0"/>
              <a:t> </a:t>
            </a:r>
            <a:r>
              <a:rPr lang="de-AT" dirty="0" err="1"/>
              <a:t>can</a:t>
            </a:r>
            <a:r>
              <a:rPr lang="de-AT" dirty="0"/>
              <a:t> </a:t>
            </a:r>
            <a:r>
              <a:rPr lang="de-AT" dirty="0" err="1"/>
              <a:t>configure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page</a:t>
            </a:r>
            <a:r>
              <a:rPr lang="de-AT" dirty="0"/>
              <a:t> </a:t>
            </a:r>
            <a:r>
              <a:rPr lang="de-AT" dirty="0" err="1"/>
              <a:t>request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only</a:t>
            </a:r>
            <a:r>
              <a:rPr lang="de-AT" dirty="0"/>
              <a:t> </a:t>
            </a:r>
            <a:r>
              <a:rPr lang="de-AT" dirty="0" err="1"/>
              <a:t>retrieve</a:t>
            </a:r>
            <a:r>
              <a:rPr lang="de-AT" dirty="0"/>
              <a:t> 			   a </a:t>
            </a:r>
            <a:r>
              <a:rPr lang="de-AT" dirty="0" err="1"/>
              <a:t>certain</a:t>
            </a:r>
            <a:r>
              <a:rPr lang="de-AT" dirty="0"/>
              <a:t> </a:t>
            </a:r>
            <a:r>
              <a:rPr lang="de-AT" dirty="0" err="1"/>
              <a:t>number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Objects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reduce</a:t>
            </a:r>
            <a:r>
              <a:rPr lang="de-AT" dirty="0"/>
              <a:t> </a:t>
            </a:r>
            <a:r>
              <a:rPr lang="de-AT" dirty="0" err="1"/>
              <a:t>load</a:t>
            </a:r>
            <a:r>
              <a:rPr lang="de-AT" dirty="0"/>
              <a:t>			 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9DF8EC-29B4-BD2F-0A97-E29517B96E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rtl="0"/>
            <a:r>
              <a:rPr lang="de-DE"/>
              <a:t>Präsentationstitel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DC4A2-A7DC-37F9-C39B-E53CA0D639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de-DE" smtClean="0"/>
              <a:pPr rtl="0"/>
              <a:t>8</a:t>
            </a:fld>
            <a:endParaRPr lang="de-D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6C2386-0135-C3FE-4C0F-10F8267B4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225" y="2323073"/>
            <a:ext cx="7584422" cy="3268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CC2B7A8-5B74-EE1D-01C7-FA9F522EE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669" y="4791505"/>
            <a:ext cx="9205630" cy="33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76822-9D08-BB38-728B-EEE50536F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Pageable Example</a:t>
            </a:r>
            <a:endParaRPr lang="de-A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0520326-5B02-9BDF-4A44-A6EE18015E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47725" y="2251575"/>
            <a:ext cx="10125075" cy="1676987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415A36-9E4C-275F-F6FE-369ADF0F3A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rtl="0"/>
            <a:r>
              <a:rPr lang="de-DE"/>
              <a:t>Präsentationstitel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232674-804F-08D5-4609-DFCEF71B33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de-DE" smtClean="0"/>
              <a:pPr rtl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3551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612481_TF34357351_Win32" id="{925CEDB4-D3A2-487D-BC75-6149CB8AEB71}" vid="{4C719DB0-36FF-47D9-BB9E-496002467E7D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Dunkle, modernistische Präsentation</Template>
  <TotalTime>0</TotalTime>
  <Words>614</Words>
  <Application>Microsoft Office PowerPoint</Application>
  <PresentationFormat>Widescreen</PresentationFormat>
  <Paragraphs>111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-apple-system</vt:lpstr>
      <vt:lpstr>Arial</vt:lpstr>
      <vt:lpstr>Arial Black</vt:lpstr>
      <vt:lpstr>Avenir Next LT Pro</vt:lpstr>
      <vt:lpstr>Calibri</vt:lpstr>
      <vt:lpstr>Office-Design</vt:lpstr>
      <vt:lpstr>MEMORI </vt:lpstr>
      <vt:lpstr>Milestones&amp; Deadlines</vt:lpstr>
      <vt:lpstr>ZEITACHSE</vt:lpstr>
      <vt:lpstr>First scetch</vt:lpstr>
      <vt:lpstr>FiNal Diagram</vt:lpstr>
      <vt:lpstr>JPA Auditing</vt:lpstr>
      <vt:lpstr>JPA Auditing Example</vt:lpstr>
      <vt:lpstr>Search, Sort and Pageable</vt:lpstr>
      <vt:lpstr>Pageable Example</vt:lpstr>
      <vt:lpstr>Algorithm with Iterator</vt:lpstr>
      <vt:lpstr>Revert Deck MODE</vt:lpstr>
      <vt:lpstr>AdVantages and Disadvantages  of sharing Decks</vt:lpstr>
      <vt:lpstr>Resulting Diagram</vt:lpstr>
      <vt:lpstr>Distrubiution diagram</vt:lpstr>
      <vt:lpstr>Component diagram</vt:lpstr>
      <vt:lpstr>Simple version</vt:lpstr>
      <vt:lpstr>Thank you For Your Attentation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MEMORI</dc:title>
  <dc:creator>Helin Hatun Kal</dc:creator>
  <cp:lastModifiedBy>Lukas Geisler</cp:lastModifiedBy>
  <cp:revision>10</cp:revision>
  <dcterms:created xsi:type="dcterms:W3CDTF">2023-01-29T14:28:54Z</dcterms:created>
  <dcterms:modified xsi:type="dcterms:W3CDTF">2023-01-29T22:44:01Z</dcterms:modified>
</cp:coreProperties>
</file>